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5"/>
  </p:notesMasterIdLst>
  <p:handoutMasterIdLst>
    <p:handoutMasterId r:id="rId16"/>
  </p:handoutMasterIdLst>
  <p:sldIdLst>
    <p:sldId id="365" r:id="rId5"/>
    <p:sldId id="350" r:id="rId6"/>
    <p:sldId id="361" r:id="rId7"/>
    <p:sldId id="352" r:id="rId8"/>
    <p:sldId id="364" r:id="rId9"/>
    <p:sldId id="343" r:id="rId10"/>
    <p:sldId id="367" r:id="rId11"/>
    <p:sldId id="355" r:id="rId12"/>
    <p:sldId id="368" r:id="rId13"/>
    <p:sldId id="334" r:id="rId14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e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C5C1"/>
    <a:srgbClr val="388E3C"/>
    <a:srgbClr val="191919"/>
    <a:srgbClr val="FFDE17"/>
    <a:srgbClr val="1D27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90363" autoAdjust="0"/>
  </p:normalViewPr>
  <p:slideViewPr>
    <p:cSldViewPr snapToGrid="0">
      <p:cViewPr>
        <p:scale>
          <a:sx n="66" d="100"/>
          <a:sy n="66" d="100"/>
        </p:scale>
        <p:origin x="763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3158"/>
    </p:cViewPr>
  </p:sorterViewPr>
  <p:notesViewPr>
    <p:cSldViewPr snapToGrid="0" showGuides="1">
      <p:cViewPr varScale="1">
        <p:scale>
          <a:sx n="96" d="100"/>
          <a:sy n="96" d="100"/>
        </p:scale>
        <p:origin x="287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sha" userId="bcee1295-bbcc-4cf8-a0c2-7d1467511b93" providerId="ADAL" clId="{8CAF80A2-C979-491B-9659-00A6FB9B41EE}"/>
    <pc:docChg chg="modSld modMainMaster">
      <pc:chgData name="Marsha" userId="bcee1295-bbcc-4cf8-a0c2-7d1467511b93" providerId="ADAL" clId="{8CAF80A2-C979-491B-9659-00A6FB9B41EE}" dt="2021-04-27T11:21:48.776" v="3"/>
      <pc:docMkLst>
        <pc:docMk/>
      </pc:docMkLst>
      <pc:sldChg chg="modTransition">
        <pc:chgData name="Marsha" userId="bcee1295-bbcc-4cf8-a0c2-7d1467511b93" providerId="ADAL" clId="{8CAF80A2-C979-491B-9659-00A6FB9B41EE}" dt="2021-04-27T11:21:47.064" v="2"/>
        <pc:sldMkLst>
          <pc:docMk/>
          <pc:sldMk cId="2105465797" sldId="334"/>
        </pc:sldMkLst>
      </pc:sldChg>
      <pc:sldChg chg="modTransition">
        <pc:chgData name="Marsha" userId="bcee1295-bbcc-4cf8-a0c2-7d1467511b93" providerId="ADAL" clId="{8CAF80A2-C979-491B-9659-00A6FB9B41EE}" dt="2021-04-27T11:21:47.064" v="2"/>
        <pc:sldMkLst>
          <pc:docMk/>
          <pc:sldMk cId="2336677316" sldId="343"/>
        </pc:sldMkLst>
      </pc:sldChg>
      <pc:sldChg chg="modTransition">
        <pc:chgData name="Marsha" userId="bcee1295-bbcc-4cf8-a0c2-7d1467511b93" providerId="ADAL" clId="{8CAF80A2-C979-491B-9659-00A6FB9B41EE}" dt="2021-04-27T11:21:47.064" v="2"/>
        <pc:sldMkLst>
          <pc:docMk/>
          <pc:sldMk cId="2960950710" sldId="350"/>
        </pc:sldMkLst>
      </pc:sldChg>
      <pc:sldChg chg="modTransition">
        <pc:chgData name="Marsha" userId="bcee1295-bbcc-4cf8-a0c2-7d1467511b93" providerId="ADAL" clId="{8CAF80A2-C979-491B-9659-00A6FB9B41EE}" dt="2021-04-27T11:21:47.064" v="2"/>
        <pc:sldMkLst>
          <pc:docMk/>
          <pc:sldMk cId="289860937" sldId="352"/>
        </pc:sldMkLst>
      </pc:sldChg>
      <pc:sldChg chg="modTransition">
        <pc:chgData name="Marsha" userId="bcee1295-bbcc-4cf8-a0c2-7d1467511b93" providerId="ADAL" clId="{8CAF80A2-C979-491B-9659-00A6FB9B41EE}" dt="2021-04-27T11:21:47.064" v="2"/>
        <pc:sldMkLst>
          <pc:docMk/>
          <pc:sldMk cId="4206035864" sldId="355"/>
        </pc:sldMkLst>
      </pc:sldChg>
      <pc:sldChg chg="modTransition">
        <pc:chgData name="Marsha" userId="bcee1295-bbcc-4cf8-a0c2-7d1467511b93" providerId="ADAL" clId="{8CAF80A2-C979-491B-9659-00A6FB9B41EE}" dt="2021-04-27T11:21:47.064" v="2"/>
        <pc:sldMkLst>
          <pc:docMk/>
          <pc:sldMk cId="391246093" sldId="361"/>
        </pc:sldMkLst>
      </pc:sldChg>
      <pc:sldChg chg="modTransition">
        <pc:chgData name="Marsha" userId="bcee1295-bbcc-4cf8-a0c2-7d1467511b93" providerId="ADAL" clId="{8CAF80A2-C979-491B-9659-00A6FB9B41EE}" dt="2021-04-27T11:21:47.064" v="2"/>
        <pc:sldMkLst>
          <pc:docMk/>
          <pc:sldMk cId="643842168" sldId="364"/>
        </pc:sldMkLst>
      </pc:sldChg>
      <pc:sldChg chg="modTransition">
        <pc:chgData name="Marsha" userId="bcee1295-bbcc-4cf8-a0c2-7d1467511b93" providerId="ADAL" clId="{8CAF80A2-C979-491B-9659-00A6FB9B41EE}" dt="2021-04-27T11:21:48.776" v="3"/>
        <pc:sldMkLst>
          <pc:docMk/>
          <pc:sldMk cId="1029141839" sldId="365"/>
        </pc:sldMkLst>
      </pc:sldChg>
      <pc:sldChg chg="modTransition">
        <pc:chgData name="Marsha" userId="bcee1295-bbcc-4cf8-a0c2-7d1467511b93" providerId="ADAL" clId="{8CAF80A2-C979-491B-9659-00A6FB9B41EE}" dt="2021-04-27T11:21:47.064" v="2"/>
        <pc:sldMkLst>
          <pc:docMk/>
          <pc:sldMk cId="1071455507" sldId="367"/>
        </pc:sldMkLst>
      </pc:sldChg>
      <pc:sldChg chg="modTransition">
        <pc:chgData name="Marsha" userId="bcee1295-bbcc-4cf8-a0c2-7d1467511b93" providerId="ADAL" clId="{8CAF80A2-C979-491B-9659-00A6FB9B41EE}" dt="2021-04-27T11:21:47.064" v="2"/>
        <pc:sldMkLst>
          <pc:docMk/>
          <pc:sldMk cId="3070659654" sldId="368"/>
        </pc:sldMkLst>
      </pc:sldChg>
      <pc:sldMasterChg chg="modTransition modSldLayout">
        <pc:chgData name="Marsha" userId="bcee1295-bbcc-4cf8-a0c2-7d1467511b93" providerId="ADAL" clId="{8CAF80A2-C979-491B-9659-00A6FB9B41EE}" dt="2021-04-27T11:21:47.064" v="2"/>
        <pc:sldMasterMkLst>
          <pc:docMk/>
          <pc:sldMasterMk cId="3515892240" sldId="2147483658"/>
        </pc:sldMasterMkLst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2027108532" sldId="2147483659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3073769527" sldId="2147483671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2357889184" sldId="2147483672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2065862895" sldId="2147483673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1447829211" sldId="2147483675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996362460" sldId="2147483676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2986155231" sldId="2147483677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999130720" sldId="2147483682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3401310734" sldId="2147483684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2550425395" sldId="2147483685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4227948718" sldId="2147483688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306013587" sldId="2147483692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4093066419" sldId="2147483693"/>
          </pc:sldLayoutMkLst>
        </pc:sldLayoutChg>
        <pc:sldLayoutChg chg="modTransition">
          <pc:chgData name="Marsha" userId="bcee1295-bbcc-4cf8-a0c2-7d1467511b93" providerId="ADAL" clId="{8CAF80A2-C979-491B-9659-00A6FB9B41EE}" dt="2021-04-27T11:21:47.064" v="2"/>
          <pc:sldLayoutMkLst>
            <pc:docMk/>
            <pc:sldMasterMk cId="3515892240" sldId="2147483658"/>
            <pc:sldLayoutMk cId="2150198414" sldId="2147483694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6D13E5-4CEC-3A4A-8E5D-AFCEE7512E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jp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D5349E3-2257-46A2-87AA-98208788B886}" type="datetime1">
              <a:rPr lang="it-IT" noProof="0" smtClean="0"/>
              <a:t>27/04/2021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9C7E07-3C67-C64C-8DA0-0404F6303970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2159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7361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2774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2769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89C7E07-3C67-C64C-8DA0-0404F6303970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>
                <a:solidFill>
                  <a:schemeClr val="bg1"/>
                </a:solidFill>
              </a:rPr>
              <a:t>An external Wi-Fi receiver has to be use to solve the issue of the variety of drivers that each device Wi-Fi receiver uses and for the fact that the OSs usually hide from the users many info of the frames collected.</a:t>
            </a:r>
          </a:p>
          <a:p>
            <a:endParaRPr lang="en-CA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noProof="0" smtClean="0"/>
              <a:t>7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130771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-- Derive the position of each MAC address by grouping MAC packets by their timestamp and MAC address and use triangulation algorithms on each group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4554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noProof="0" smtClean="0"/>
              <a:t>9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5299383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89C7E07-3C67-C64C-8DA0-0404F630397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580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igura a mano libera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1" name="Figura a mano libera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2" name="Figura a mano libera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18" name="Segnaposto tes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za temporal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olo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96" name="Segnaposto testo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97" name="Segnaposto testo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2" name="Segnaposto testo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3" name="Segnaposto testo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 rtl="0">
              <a:spcBef>
                <a:spcPts val="40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106" name="Segnaposto testo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7" name="Segnaposto testo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 rtl="0">
              <a:spcBef>
                <a:spcPts val="40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108" name="Segnaposto testo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9" name="Segnaposto testo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ttangolo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1DC2552-C347-4C3D-8C92-4A6981227C0E}"/>
              </a:ext>
            </a:extLst>
          </p:cNvPr>
          <p:cNvSpPr>
            <a:spLocks noGrp="1"/>
          </p:cNvSpPr>
          <p:nvPr>
            <p:ph type="dt" sz="half" idx="36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rtlCol="0"/>
          <a:lstStyle/>
          <a:p>
            <a:pPr rtl="0"/>
            <a:fld id="{52BA2D4C-972A-4C69-91F7-61BA2355BE49}" type="datetime4">
              <a:rPr lang="it-IT" noProof="0" smtClean="0">
                <a:latin typeface="+mn-lt"/>
              </a:rPr>
              <a:t>27 aprile 2021</a:t>
            </a:fld>
            <a:endParaRPr lang="it-IT" noProof="0">
              <a:latin typeface="+mn-lt"/>
            </a:endParaRP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5B7C35C-F3E4-4522-8711-16E4F9052C2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Relazione annuale</a:t>
            </a:r>
            <a:endParaRPr lang="it-IT" b="0" noProof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F4D6BAD-56F4-42F1-A2B3-FDB73364FD40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rtlCol="0"/>
          <a:lstStyle/>
          <a:p>
            <a:pPr rtl="0"/>
            <a:fld id="{294A09A9-5501-47C1-A89A-A340965A2BE2}" type="slidenum">
              <a:rPr lang="it-IT" noProof="0" smtClean="0"/>
              <a:pPr/>
              <a:t>‹N›</a:t>
            </a:fld>
            <a:endParaRPr lang="it-IT" noProof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o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igura a mano libera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1" name="Figura a mano libera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2" name="Figura a mano libera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32" name="Tito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140391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Segnaposto testo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7" name="Segnaposto contenuto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uppo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igura a mano libera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9" name="Figura a mano libera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40" name="Figura a mano libera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32" name="Tito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3036477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Segnaposto testo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27" name="Segnaposto contenuto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0" name="Segnaposto testo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21" name="Segnaposto contenuto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2" name="Segnaposto testo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24" name="Segnaposto contenuto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pilogo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o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4954966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igura a mano libera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7" name="Figura a mano libera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8" name="Figura a mano libera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1" name="Segnaposto testo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2" name="Segnaposto testo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3" name="Segnaposto testo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4" name="Segnaposto testo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5" name="Segnaposto testo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6" name="Segnaposto testo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7" name="Segnaposto testo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8" name="Segnaposto testo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zi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testo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7" name="Sottotitolo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 rtlCol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  <a:endParaRPr lang="it-IT" noProof="0" dirty="0"/>
          </a:p>
        </p:txBody>
      </p:sp>
      <p:sp>
        <p:nvSpPr>
          <p:cNvPr id="26" name="Titolo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egnaposto immagine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igura a mano libera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2" name="Figura a mano libera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3" name="Figura a mano libera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transition spd="slow">
    <p:push/>
  </p:transition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ine del gior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o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-397741"/>
            <a:ext cx="6738538" cy="3633343"/>
            <a:chOff x="5612972" y="-451415"/>
            <a:chExt cx="7647903" cy="4123662"/>
          </a:xfrm>
        </p:grpSpPr>
        <p:sp>
          <p:nvSpPr>
            <p:cNvPr id="7" name="Forma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8" name="Figura a mano libera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9" name="Figura a mano libera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0" name="Figura a mano libera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1" name="Figura a mano libera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40468" y="-451415"/>
              <a:ext cx="3520407" cy="3387980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12" name="Titolo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Segnaposto testo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984550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15" name="Segnaposto testo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Segnaposto testo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984550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8" name="Segnaposto testo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Segnaposto testo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297553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2" name="Segnaposto testo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Segnaposto testo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297553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5" name="Segnaposto testo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o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igura a mano libera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6" name="Figura a mano libera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9" name="Figura a mano libera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14" name="Segnaposto immagine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Segnaposto testo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transition spd="slow">
    <p:push/>
  </p:transition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us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egnaposto immagine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it-IT" noProof="0" dirty="0"/>
              <a:t>Fare clic sull'icona per inserire un'immagine</a:t>
            </a:r>
          </a:p>
        </p:txBody>
      </p:sp>
      <p:sp>
        <p:nvSpPr>
          <p:cNvPr id="18" name="Titolo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it-IT" noProof="0" dirty="0"/>
              <a:t>Fare clic per modificare lo stile del titolo dello schema</a:t>
            </a: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Figura a mano libera 23">
            <a:extLst>
              <a:ext uri="{FF2B5EF4-FFF2-40B4-BE49-F238E27FC236}">
                <a16:creationId xmlns:a16="http://schemas.microsoft.com/office/drawing/2014/main" id="{7FE65C23-C0EF-BB41-884A-01C2A7356159}"/>
              </a:ext>
            </a:extLst>
          </p:cNvPr>
          <p:cNvSpPr>
            <a:spLocks/>
          </p:cNvSpPr>
          <p:nvPr/>
        </p:nvSpPr>
        <p:spPr bwMode="auto">
          <a:xfrm rot="10800000">
            <a:off x="11314037" y="3"/>
            <a:ext cx="877961" cy="877713"/>
          </a:xfrm>
          <a:custGeom>
            <a:avLst/>
            <a:gdLst>
              <a:gd name="T0" fmla="*/ 0 w 1162"/>
              <a:gd name="T1" fmla="+- 0 14679 14679"/>
              <a:gd name="T2" fmla="*/ 14679 h 1162"/>
              <a:gd name="T3" fmla="*/ 0 w 1162"/>
              <a:gd name="T4" fmla="+- 0 15840 14679"/>
              <a:gd name="T5" fmla="*/ 15840 h 1162"/>
              <a:gd name="T6" fmla="*/ 1161 w 1162"/>
              <a:gd name="T7" fmla="+- 0 15840 14679"/>
              <a:gd name="T8" fmla="*/ 15840 h 1162"/>
              <a:gd name="T9" fmla="*/ 0 w 1162"/>
              <a:gd name="T10" fmla="+- 0 14679 14679"/>
              <a:gd name="T11" fmla="*/ 14679 h 1162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1162" h="1162">
                <a:moveTo>
                  <a:pt x="0" y="0"/>
                </a:moveTo>
                <a:lnTo>
                  <a:pt x="0" y="1161"/>
                </a:lnTo>
                <a:lnTo>
                  <a:pt x="1161" y="116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rot="0" vert="horz" wrap="square" lIns="91440" tIns="45720" rIns="91440" bIns="45720" rtlCol="0" anchor="t" anchorCtr="0" upright="1">
            <a:noAutofit/>
          </a:bodyPr>
          <a:lstStyle/>
          <a:p>
            <a:pPr rtl="0"/>
            <a:endParaRPr lang="it-IT" noProof="0" dirty="0"/>
          </a:p>
        </p:txBody>
      </p:sp>
      <p:sp>
        <p:nvSpPr>
          <p:cNvPr id="9" name="Figura a mano libera 9">
            <a:extLst>
              <a:ext uri="{FF2B5EF4-FFF2-40B4-BE49-F238E27FC236}">
                <a16:creationId xmlns:a16="http://schemas.microsoft.com/office/drawing/2014/main" id="{54291480-EDE5-4697-8BA7-B2BA95B9664D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10787605" y="606045"/>
            <a:ext cx="1404395" cy="1872522"/>
          </a:xfrm>
          <a:custGeom>
            <a:avLst/>
            <a:gdLst>
              <a:gd name="T0" fmla="*/ 0 w 1789"/>
              <a:gd name="T1" fmla="+- 0 12290 12290"/>
              <a:gd name="T2" fmla="*/ 12290 h 2386"/>
              <a:gd name="T3" fmla="*/ 0 w 1789"/>
              <a:gd name="T4" fmla="+- 0 13484 12290"/>
              <a:gd name="T5" fmla="*/ 13484 h 2386"/>
              <a:gd name="T6" fmla="*/ 1192 w 1789"/>
              <a:gd name="T7" fmla="+- 0 14676 12290"/>
              <a:gd name="T8" fmla="*/ 14676 h 2386"/>
              <a:gd name="T9" fmla="*/ 1789 w 1789"/>
              <a:gd name="T10" fmla="+- 0 14079 12290"/>
              <a:gd name="T11" fmla="*/ 14079 h 2386"/>
              <a:gd name="T12" fmla="*/ 0 w 1789"/>
              <a:gd name="T13" fmla="+- 0 12290 12290"/>
              <a:gd name="T14" fmla="*/ 12290 h 2386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  <a:cxn ang="0">
                <a:pos x="T12" y="T14"/>
              </a:cxn>
            </a:cxnLst>
            <a:rect l="0" t="0" r="r" b="b"/>
            <a:pathLst>
              <a:path w="1789" h="2386">
                <a:moveTo>
                  <a:pt x="0" y="0"/>
                </a:moveTo>
                <a:lnTo>
                  <a:pt x="0" y="1194"/>
                </a:lnTo>
                <a:lnTo>
                  <a:pt x="1192" y="2386"/>
                </a:lnTo>
                <a:lnTo>
                  <a:pt x="1789" y="178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rot="0" vert="horz" wrap="square" lIns="91440" tIns="45720" rIns="91440" bIns="45720" rtlCol="0" anchor="t" anchorCtr="0" upright="1">
            <a:noAutofit/>
          </a:bodyPr>
          <a:lstStyle/>
          <a:p>
            <a:pPr rtl="0"/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transition spd="slow">
    <p:push/>
  </p:transition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c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grafico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sull'icona per inserire un grafico</a:t>
            </a:r>
          </a:p>
        </p:txBody>
      </p:sp>
      <p:sp>
        <p:nvSpPr>
          <p:cNvPr id="16" name="Tito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 noProof="0" dirty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transition spd="slow">
    <p:push/>
  </p:transition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8706D7-8BD6-4146-B641-F2E59EF14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0198414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o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 noProof="0" dirty="0"/>
              <a:t>Fare clic per modificare lo stile del titolo dello schema</a:t>
            </a:r>
          </a:p>
        </p:txBody>
      </p:sp>
      <p:sp>
        <p:nvSpPr>
          <p:cNvPr id="9" name="Segnaposto tabella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 rtlCol="0"/>
          <a:lstStyle/>
          <a:p>
            <a:pPr rtl="0"/>
            <a:r>
              <a:rPr lang="it-IT" noProof="0"/>
              <a:t>Fare clic sull'icona per inserire una tabella</a:t>
            </a: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transition spd="slow">
    <p:push/>
  </p:transition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rtlCol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it-IT" noProof="0" dirty="0"/>
              <a:t>Fare clic per modificare lo stile del titolo dello schema</a:t>
            </a: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8313329" y="0"/>
            <a:ext cx="5829298" cy="3235602"/>
            <a:chOff x="5612972" y="1"/>
            <a:chExt cx="6615961" cy="3672246"/>
          </a:xfrm>
        </p:grpSpPr>
        <p:sp>
          <p:nvSpPr>
            <p:cNvPr id="19" name="Forma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0" name="Figura a mano libera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1" name="Figura a mano libera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2" name="Figura a mano libera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3" name="Figura a mano libera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0B6707F2-1F24-47FD-BAF7-5F31DD4C211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43100"/>
            <a:ext cx="2585013" cy="0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o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igura a mano libera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7" name="Figura a mano libera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6" name="Figura a mano libera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38" name="Segnaposto immagine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61" name="Titolo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 noProof="0" dirty="0"/>
              <a:t>Fare clic per modificare lo stile del titolo dello schema</a:t>
            </a:r>
          </a:p>
        </p:txBody>
      </p:sp>
      <p:cxnSp>
        <p:nvCxnSpPr>
          <p:cNvPr id="62" name="Connettore diritto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Segnaposto immagine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72" name="Segnaposto testo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3" name="Segnaposto testo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4" name="Segnaposto testo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5" name="Segnaposto testo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6" name="Segnaposto testo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7" name="Segnaposto testo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8" name="Segnaposto testo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9" name="Segnaposto testo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Forma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9" name="Figura a mano libera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0" name="Figura a mano libera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1" name="Figura a mano libera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2" name="Figura a mano libera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66" name="Segnaposto immagine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69" name="Segnaposto immagine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12" name="Segnaposto titolo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 dirty="0"/>
              <a:t>Fare clic per modificare lo stile del titolo</a:t>
            </a: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94" r:id="rId6"/>
    <p:sldLayoutId id="2147483684" r:id="rId7"/>
    <p:sldLayoutId id="2147483675" r:id="rId8"/>
    <p:sldLayoutId id="2147483676" r:id="rId9"/>
    <p:sldLayoutId id="2147483677" r:id="rId10"/>
    <p:sldLayoutId id="2147483685" r:id="rId11"/>
    <p:sldLayoutId id="2147483688" r:id="rId12"/>
    <p:sldLayoutId id="2147483692" r:id="rId13"/>
    <p:sldLayoutId id="2147483682" r:id="rId14"/>
  </p:sldLayoutIdLst>
  <p:transition spd="slow">
    <p:push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microsoft.com/office/2007/relationships/hdphoto" Target="../media/hdphoto2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69;p13">
            <a:extLst>
              <a:ext uri="{FF2B5EF4-FFF2-40B4-BE49-F238E27FC236}">
                <a16:creationId xmlns:a16="http://schemas.microsoft.com/office/drawing/2014/main" id="{EE7D27DB-4CE2-4199-88BD-19F36ED2C005}"/>
              </a:ext>
            </a:extLst>
          </p:cNvPr>
          <p:cNvGrpSpPr/>
          <p:nvPr/>
        </p:nvGrpSpPr>
        <p:grpSpPr>
          <a:xfrm>
            <a:off x="7389069" y="996396"/>
            <a:ext cx="4360802" cy="4280374"/>
            <a:chOff x="576654" y="555403"/>
            <a:chExt cx="3865959" cy="3794658"/>
          </a:xfrm>
        </p:grpSpPr>
        <p:sp>
          <p:nvSpPr>
            <p:cNvPr id="15" name="Google Shape;170;p13">
              <a:extLst>
                <a:ext uri="{FF2B5EF4-FFF2-40B4-BE49-F238E27FC236}">
                  <a16:creationId xmlns:a16="http://schemas.microsoft.com/office/drawing/2014/main" id="{F4188AF0-20BB-44C8-BA8A-4AB9BCAA9079}"/>
                </a:ext>
              </a:extLst>
            </p:cNvPr>
            <p:cNvSpPr/>
            <p:nvPr/>
          </p:nvSpPr>
          <p:spPr>
            <a:xfrm>
              <a:off x="619289" y="555403"/>
              <a:ext cx="3823324" cy="3794658"/>
            </a:xfrm>
            <a:custGeom>
              <a:avLst/>
              <a:gdLst/>
              <a:ahLst/>
              <a:cxnLst/>
              <a:rect l="l" t="t" r="r" b="b"/>
              <a:pathLst>
                <a:path w="1812002" h="1798416" extrusionOk="0">
                  <a:moveTo>
                    <a:pt x="1803580" y="754533"/>
                  </a:moveTo>
                  <a:cubicBezTo>
                    <a:pt x="1755126" y="365965"/>
                    <a:pt x="1420404" y="43389"/>
                    <a:pt x="1031243" y="5415"/>
                  </a:cubicBezTo>
                  <a:cubicBezTo>
                    <a:pt x="982060" y="-66"/>
                    <a:pt x="932504" y="-1381"/>
                    <a:pt x="883099" y="1447"/>
                  </a:cubicBezTo>
                  <a:cubicBezTo>
                    <a:pt x="873803" y="1973"/>
                    <a:pt x="873957" y="16794"/>
                    <a:pt x="883691" y="16246"/>
                  </a:cubicBezTo>
                  <a:cubicBezTo>
                    <a:pt x="1757494" y="-18263"/>
                    <a:pt x="2121442" y="1058868"/>
                    <a:pt x="1445508" y="1590605"/>
                  </a:cubicBezTo>
                  <a:cubicBezTo>
                    <a:pt x="1154174" y="1812547"/>
                    <a:pt x="730088" y="1849314"/>
                    <a:pt x="411765" y="1663262"/>
                  </a:cubicBezTo>
                  <a:cubicBezTo>
                    <a:pt x="67769" y="1470874"/>
                    <a:pt x="-50821" y="1022824"/>
                    <a:pt x="50843" y="658548"/>
                  </a:cubicBezTo>
                  <a:cubicBezTo>
                    <a:pt x="145996" y="257328"/>
                    <a:pt x="571617" y="-46393"/>
                    <a:pt x="981233" y="77876"/>
                  </a:cubicBezTo>
                  <a:cubicBezTo>
                    <a:pt x="990003" y="80529"/>
                    <a:pt x="993533" y="65949"/>
                    <a:pt x="984391" y="63186"/>
                  </a:cubicBezTo>
                  <a:cubicBezTo>
                    <a:pt x="621232" y="-46436"/>
                    <a:pt x="223477" y="180680"/>
                    <a:pt x="83292" y="523010"/>
                  </a:cubicBezTo>
                  <a:cubicBezTo>
                    <a:pt x="-163184" y="1097697"/>
                    <a:pt x="154152" y="1768368"/>
                    <a:pt x="813533" y="1796542"/>
                  </a:cubicBezTo>
                  <a:cubicBezTo>
                    <a:pt x="1393503" y="1832827"/>
                    <a:pt x="1882662" y="1337310"/>
                    <a:pt x="1803580" y="7545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71;p13">
              <a:extLst>
                <a:ext uri="{FF2B5EF4-FFF2-40B4-BE49-F238E27FC236}">
                  <a16:creationId xmlns:a16="http://schemas.microsoft.com/office/drawing/2014/main" id="{E66A4222-2745-4AEB-9F20-0C05A7348A02}"/>
                </a:ext>
              </a:extLst>
            </p:cNvPr>
            <p:cNvSpPr/>
            <p:nvPr/>
          </p:nvSpPr>
          <p:spPr>
            <a:xfrm>
              <a:off x="576654" y="3067330"/>
              <a:ext cx="620488" cy="986037"/>
            </a:xfrm>
            <a:custGeom>
              <a:avLst/>
              <a:gdLst/>
              <a:ahLst/>
              <a:cxnLst/>
              <a:rect l="l" t="t" r="r" b="b"/>
              <a:pathLst>
                <a:path w="294070" h="467316" extrusionOk="0">
                  <a:moveTo>
                    <a:pt x="291610" y="454155"/>
                  </a:moveTo>
                  <a:cubicBezTo>
                    <a:pt x="153814" y="339512"/>
                    <a:pt x="54825" y="179550"/>
                    <a:pt x="14308" y="4834"/>
                  </a:cubicBezTo>
                  <a:cubicBezTo>
                    <a:pt x="12116" y="-4528"/>
                    <a:pt x="-1872" y="1084"/>
                    <a:pt x="211" y="10007"/>
                  </a:cubicBezTo>
                  <a:cubicBezTo>
                    <a:pt x="42374" y="188276"/>
                    <a:pt x="141091" y="348128"/>
                    <a:pt x="281612" y="465666"/>
                  </a:cubicBezTo>
                  <a:cubicBezTo>
                    <a:pt x="288760" y="471585"/>
                    <a:pt x="298757" y="460141"/>
                    <a:pt x="291610" y="454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2;p13">
              <a:extLst>
                <a:ext uri="{FF2B5EF4-FFF2-40B4-BE49-F238E27FC236}">
                  <a16:creationId xmlns:a16="http://schemas.microsoft.com/office/drawing/2014/main" id="{E8BC6B00-EC8B-4767-B3A6-D17CFFA5A352}"/>
                </a:ext>
              </a:extLst>
            </p:cNvPr>
            <p:cNvSpPr/>
            <p:nvPr/>
          </p:nvSpPr>
          <p:spPr>
            <a:xfrm>
              <a:off x="625052" y="3542878"/>
              <a:ext cx="246686" cy="335935"/>
            </a:xfrm>
            <a:custGeom>
              <a:avLst/>
              <a:gdLst/>
              <a:ahLst/>
              <a:cxnLst/>
              <a:rect l="l" t="t" r="r" b="b"/>
              <a:pathLst>
                <a:path w="116913" h="159211" extrusionOk="0">
                  <a:moveTo>
                    <a:pt x="114759" y="145770"/>
                  </a:moveTo>
                  <a:cubicBezTo>
                    <a:pt x="73155" y="104376"/>
                    <a:pt x="38848" y="56252"/>
                    <a:pt x="13292" y="3435"/>
                  </a:cubicBezTo>
                  <a:cubicBezTo>
                    <a:pt x="9193" y="-5027"/>
                    <a:pt x="-3195" y="3808"/>
                    <a:pt x="774" y="12030"/>
                  </a:cubicBezTo>
                  <a:cubicBezTo>
                    <a:pt x="27012" y="65964"/>
                    <a:pt x="62178" y="115053"/>
                    <a:pt x="104784" y="157258"/>
                  </a:cubicBezTo>
                  <a:cubicBezTo>
                    <a:pt x="111361" y="163814"/>
                    <a:pt x="121337" y="152303"/>
                    <a:pt x="114759" y="145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73;p13">
              <a:extLst>
                <a:ext uri="{FF2B5EF4-FFF2-40B4-BE49-F238E27FC236}">
                  <a16:creationId xmlns:a16="http://schemas.microsoft.com/office/drawing/2014/main" id="{78F74F14-0E3F-40B4-8B89-C2A59D965836}"/>
                </a:ext>
              </a:extLst>
            </p:cNvPr>
            <p:cNvSpPr/>
            <p:nvPr/>
          </p:nvSpPr>
          <p:spPr>
            <a:xfrm>
              <a:off x="3508732" y="703042"/>
              <a:ext cx="736985" cy="678722"/>
            </a:xfrm>
            <a:custGeom>
              <a:avLst/>
              <a:gdLst/>
              <a:ahLst/>
              <a:cxnLst/>
              <a:rect l="l" t="t" r="r" b="b"/>
              <a:pathLst>
                <a:path w="349282" h="321669" extrusionOk="0">
                  <a:moveTo>
                    <a:pt x="348469" y="309928"/>
                  </a:moveTo>
                  <a:cubicBezTo>
                    <a:pt x="278003" y="170664"/>
                    <a:pt x="156037" y="58585"/>
                    <a:pt x="11050" y="551"/>
                  </a:cubicBezTo>
                  <a:cubicBezTo>
                    <a:pt x="2543" y="-2847"/>
                    <a:pt x="-4823" y="10439"/>
                    <a:pt x="3968" y="13969"/>
                  </a:cubicBezTo>
                  <a:cubicBezTo>
                    <a:pt x="146478" y="70973"/>
                    <a:pt x="266844" y="180859"/>
                    <a:pt x="335709" y="318194"/>
                  </a:cubicBezTo>
                  <a:cubicBezTo>
                    <a:pt x="339918" y="326613"/>
                    <a:pt x="352591" y="318107"/>
                    <a:pt x="348469" y="3099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74;p13">
              <a:extLst>
                <a:ext uri="{FF2B5EF4-FFF2-40B4-BE49-F238E27FC236}">
                  <a16:creationId xmlns:a16="http://schemas.microsoft.com/office/drawing/2014/main" id="{AC5CAFE0-7218-4587-A101-85BC0C123BB2}"/>
                </a:ext>
              </a:extLst>
            </p:cNvPr>
            <p:cNvSpPr/>
            <p:nvPr/>
          </p:nvSpPr>
          <p:spPr>
            <a:xfrm>
              <a:off x="4237875" y="1405342"/>
              <a:ext cx="51220" cy="74504"/>
            </a:xfrm>
            <a:custGeom>
              <a:avLst/>
              <a:gdLst/>
              <a:ahLst/>
              <a:cxnLst/>
              <a:rect l="l" t="t" r="r" b="b"/>
              <a:pathLst>
                <a:path w="24275" h="35310" extrusionOk="0">
                  <a:moveTo>
                    <a:pt x="23295" y="23713"/>
                  </a:moveTo>
                  <a:lnTo>
                    <a:pt x="13692" y="3323"/>
                  </a:lnTo>
                  <a:cubicBezTo>
                    <a:pt x="8452" y="-4658"/>
                    <a:pt x="-3475" y="3191"/>
                    <a:pt x="975" y="11588"/>
                  </a:cubicBezTo>
                  <a:cubicBezTo>
                    <a:pt x="4176" y="18384"/>
                    <a:pt x="7371" y="25181"/>
                    <a:pt x="10556" y="31978"/>
                  </a:cubicBezTo>
                  <a:cubicBezTo>
                    <a:pt x="15906" y="39980"/>
                    <a:pt x="27745" y="32109"/>
                    <a:pt x="23295" y="237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" name="Google Shape;175;p13">
            <a:extLst>
              <a:ext uri="{FF2B5EF4-FFF2-40B4-BE49-F238E27FC236}">
                <a16:creationId xmlns:a16="http://schemas.microsoft.com/office/drawing/2014/main" id="{531DD431-B324-4E6A-9D0B-2E3CEC8B18FD}"/>
              </a:ext>
            </a:extLst>
          </p:cNvPr>
          <p:cNvSpPr/>
          <p:nvPr/>
        </p:nvSpPr>
        <p:spPr>
          <a:xfrm rot="2700000">
            <a:off x="7981491" y="1519509"/>
            <a:ext cx="200969" cy="172851"/>
          </a:xfrm>
          <a:custGeom>
            <a:avLst/>
            <a:gdLst/>
            <a:ahLst/>
            <a:cxnLst/>
            <a:rect l="l" t="t" r="r" b="b"/>
            <a:pathLst>
              <a:path w="95214" h="81892" extrusionOk="0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176;p13">
            <a:extLst>
              <a:ext uri="{FF2B5EF4-FFF2-40B4-BE49-F238E27FC236}">
                <a16:creationId xmlns:a16="http://schemas.microsoft.com/office/drawing/2014/main" id="{B415E4F4-DD46-41FC-9DF5-0E3A024DA5A3}"/>
              </a:ext>
            </a:extLst>
          </p:cNvPr>
          <p:cNvSpPr/>
          <p:nvPr/>
        </p:nvSpPr>
        <p:spPr>
          <a:xfrm rot="8434612">
            <a:off x="10822516" y="4524098"/>
            <a:ext cx="540275" cy="264310"/>
          </a:xfrm>
          <a:custGeom>
            <a:avLst/>
            <a:gdLst/>
            <a:ahLst/>
            <a:cxnLst/>
            <a:rect l="l" t="t" r="r" b="b"/>
            <a:pathLst>
              <a:path w="256043" h="125260" extrusionOk="0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ACB09760-59BB-4818-B0BC-6652A86E4F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2" t="1189" r="3570" b="13635"/>
          <a:stretch/>
        </p:blipFill>
        <p:spPr>
          <a:xfrm>
            <a:off x="7582793" y="1297237"/>
            <a:ext cx="3986827" cy="3644863"/>
          </a:xfrm>
          <a:prstGeom prst="ellipse">
            <a:avLst/>
          </a:prstGeom>
        </p:spPr>
      </p:pic>
      <p:sp>
        <p:nvSpPr>
          <p:cNvPr id="22" name="Google Shape;233;p21">
            <a:extLst>
              <a:ext uri="{FF2B5EF4-FFF2-40B4-BE49-F238E27FC236}">
                <a16:creationId xmlns:a16="http://schemas.microsoft.com/office/drawing/2014/main" id="{52CDD4A9-EE13-4D45-AE6E-CE5E8276A56B}"/>
              </a:ext>
            </a:extLst>
          </p:cNvPr>
          <p:cNvSpPr txBox="1">
            <a:spLocks/>
          </p:cNvSpPr>
          <p:nvPr/>
        </p:nvSpPr>
        <p:spPr>
          <a:xfrm>
            <a:off x="1380149" y="3326750"/>
            <a:ext cx="5502431" cy="10062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CA" sz="10000" dirty="0">
                <a:cs typeface="Amatic SC" panose="00000500000000000000" pitchFamily="2" charset="-79"/>
              </a:rPr>
              <a:t>Treasure</a:t>
            </a:r>
            <a:r>
              <a:rPr lang="it-IT" sz="10000" dirty="0">
                <a:cs typeface="Amatic SC" panose="00000500000000000000" pitchFamily="2" charset="-79"/>
              </a:rPr>
              <a:t> Hunt</a:t>
            </a:r>
          </a:p>
        </p:txBody>
      </p:sp>
      <p:sp>
        <p:nvSpPr>
          <p:cNvPr id="23" name="Google Shape;234;p21">
            <a:extLst>
              <a:ext uri="{FF2B5EF4-FFF2-40B4-BE49-F238E27FC236}">
                <a16:creationId xmlns:a16="http://schemas.microsoft.com/office/drawing/2014/main" id="{493D0175-C049-41B3-A8DC-19AA225A3115}"/>
              </a:ext>
            </a:extLst>
          </p:cNvPr>
          <p:cNvSpPr txBox="1">
            <a:spLocks/>
          </p:cNvSpPr>
          <p:nvPr/>
        </p:nvSpPr>
        <p:spPr>
          <a:xfrm>
            <a:off x="952500" y="6113364"/>
            <a:ext cx="7944546" cy="547272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</a:pPr>
            <a:r>
              <a:rPr lang="en-CA" dirty="0"/>
              <a:t>E. </a:t>
            </a:r>
            <a:r>
              <a:rPr lang="en-CA" dirty="0" err="1"/>
              <a:t>Cogotti</a:t>
            </a:r>
            <a:r>
              <a:rPr lang="en-CA" dirty="0"/>
              <a:t> </a:t>
            </a:r>
            <a:r>
              <a:rPr lang="it-IT" dirty="0"/>
              <a:t>| </a:t>
            </a:r>
            <a:r>
              <a:rPr lang="en-CA" dirty="0"/>
              <a:t>F. </a:t>
            </a:r>
            <a:r>
              <a:rPr lang="en-CA" dirty="0" err="1"/>
              <a:t>Pesciatini</a:t>
            </a:r>
            <a:r>
              <a:rPr lang="en-CA" dirty="0"/>
              <a:t> | G. </a:t>
            </a:r>
            <a:r>
              <a:rPr lang="en-CA" dirty="0" err="1"/>
              <a:t>Petrelli</a:t>
            </a:r>
            <a:r>
              <a:rPr lang="en-CA" dirty="0"/>
              <a:t> | M. </a:t>
            </a:r>
            <a:r>
              <a:rPr lang="es-419" dirty="0"/>
              <a:t>Gómez</a:t>
            </a:r>
            <a:endParaRPr lang="en-CA" dirty="0"/>
          </a:p>
        </p:txBody>
      </p:sp>
      <p:sp>
        <p:nvSpPr>
          <p:cNvPr id="24" name="Google Shape;233;p21">
            <a:extLst>
              <a:ext uri="{FF2B5EF4-FFF2-40B4-BE49-F238E27FC236}">
                <a16:creationId xmlns:a16="http://schemas.microsoft.com/office/drawing/2014/main" id="{92F1361B-8783-4DAF-8D22-4552AAD8AD5E}"/>
              </a:ext>
            </a:extLst>
          </p:cNvPr>
          <p:cNvSpPr txBox="1">
            <a:spLocks/>
          </p:cNvSpPr>
          <p:nvPr/>
        </p:nvSpPr>
        <p:spPr>
          <a:xfrm>
            <a:off x="8667207" y="224452"/>
            <a:ext cx="2341191" cy="61491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</a:pPr>
            <a:r>
              <a:rPr lang="en-CA" sz="3000" dirty="0">
                <a:latin typeface="Amatic SC" panose="00000500000000000000" pitchFamily="2" charset="-79"/>
                <a:cs typeface="Amatic SC" panose="00000500000000000000" pitchFamily="2" charset="-79"/>
              </a:rPr>
              <a:t>Watermelon</a:t>
            </a:r>
            <a:r>
              <a:rPr lang="it-IT" sz="3000" dirty="0">
                <a:latin typeface="Amatic SC" panose="00000500000000000000" pitchFamily="2" charset="-79"/>
                <a:cs typeface="Amatic SC" panose="00000500000000000000" pitchFamily="2" charset="-79"/>
              </a:rPr>
              <a:t> Inc.</a:t>
            </a:r>
          </a:p>
        </p:txBody>
      </p:sp>
    </p:spTree>
    <p:extLst>
      <p:ext uri="{BB962C8B-B14F-4D97-AF65-F5344CB8AC3E}">
        <p14:creationId xmlns:p14="http://schemas.microsoft.com/office/powerpoint/2010/main" val="1029141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egnaposto immagine 19" descr="Primo piano di piantina in bianco e nero">
            <a:extLst>
              <a:ext uri="{FF2B5EF4-FFF2-40B4-BE49-F238E27FC236}">
                <a16:creationId xmlns:a16="http://schemas.microsoft.com/office/drawing/2014/main" id="{12F007AF-B3B3-4BBC-9990-D46E31738B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8704A28-E62C-2E4A-A2A4-AD85CB61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</p:spPr>
        <p:txBody>
          <a:bodyPr rtlCol="0"/>
          <a:lstStyle/>
          <a:p>
            <a:pPr rtl="0"/>
            <a:r>
              <a:rPr lang="en-CA" dirty="0"/>
              <a:t>Questions</a:t>
            </a:r>
            <a:r>
              <a:rPr lang="it-IT" dirty="0"/>
              <a:t>?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D6EE753-BEBB-4348-896E-73627FDDC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94680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465797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</p:spPr>
        <p:txBody>
          <a:bodyPr rtlCol="0"/>
          <a:lstStyle/>
          <a:p>
            <a:pPr rtl="0"/>
            <a:r>
              <a:rPr lang="en-CA" dirty="0"/>
              <a:t>SmartITS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rtlCol="0"/>
          <a:lstStyle/>
          <a:p>
            <a:pPr rtl="0"/>
            <a:r>
              <a:rPr lang="en-CA" dirty="0"/>
              <a:t>Smartphone-based identification and tracking using seamless indoor-outdoor localization</a:t>
            </a:r>
            <a:endParaRPr lang="it-IT" dirty="0"/>
          </a:p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CA" dirty="0"/>
              <a:t>Our</a:t>
            </a:r>
            <a:r>
              <a:rPr lang="it-IT" dirty="0"/>
              <a:t> Idea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57468" y="2289363"/>
            <a:ext cx="4595150" cy="3185462"/>
          </a:xfrm>
        </p:spPr>
        <p:txBody>
          <a:bodyPr rtlCol="0"/>
          <a:lstStyle/>
          <a:p>
            <a:pPr algn="just" rtl="0"/>
            <a:r>
              <a:rPr lang="en-CA" sz="1800" b="1" dirty="0">
                <a:solidFill>
                  <a:schemeClr val="tx2"/>
                </a:solidFill>
              </a:rPr>
              <a:t>Treasure hunt, </a:t>
            </a:r>
            <a:r>
              <a:rPr lang="en-CA" sz="1800" dirty="0">
                <a:solidFill>
                  <a:schemeClr val="tx2"/>
                </a:solidFill>
              </a:rPr>
              <a:t>uses maps and location to trigger media content and challenges on location.</a:t>
            </a:r>
          </a:p>
          <a:p>
            <a:pPr algn="just"/>
            <a:r>
              <a:rPr lang="en-CA" sz="1800" dirty="0">
                <a:solidFill>
                  <a:schemeClr val="tx2"/>
                </a:solidFill>
              </a:rPr>
              <a:t>Localization in both indoor and outdoor environments is a known and long-studied problem, and this paper propose a location tracking system providing a Google maps-based visualization of their trajectories with more accurate precise than a simple GPS-based location tracking system.</a:t>
            </a:r>
          </a:p>
          <a:p>
            <a:pPr algn="just" rtl="0"/>
            <a:endParaRPr lang="en-CA" sz="1800" dirty="0">
              <a:solidFill>
                <a:schemeClr val="tx2"/>
              </a:solidFill>
            </a:endParaRPr>
          </a:p>
          <a:p>
            <a:pPr algn="just" rtl="0"/>
            <a:endParaRPr lang="en-CA" sz="1800" dirty="0">
              <a:solidFill>
                <a:schemeClr val="tx2"/>
              </a:solidFill>
            </a:endParaRPr>
          </a:p>
          <a:p>
            <a:pPr algn="just" rtl="0"/>
            <a:endParaRPr lang="en-CA" sz="1800" dirty="0">
              <a:solidFill>
                <a:schemeClr val="tx2"/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E8E1909E-2374-4430-994F-0F8FAD564B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00" r="20114"/>
          <a:stretch/>
        </p:blipFill>
        <p:spPr>
          <a:xfrm>
            <a:off x="6075962" y="0"/>
            <a:ext cx="6116038" cy="688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5760050" cy="610863"/>
          </a:xfrm>
        </p:spPr>
        <p:txBody>
          <a:bodyPr rtlCol="0">
            <a:normAutofit fontScale="90000"/>
          </a:bodyPr>
          <a:lstStyle/>
          <a:p>
            <a:pPr rtl="0"/>
            <a:r>
              <a:rPr lang="en-CA" dirty="0"/>
              <a:t>Location Based Services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369332"/>
          </a:xfrm>
        </p:spPr>
        <p:txBody>
          <a:bodyPr rtlCol="0"/>
          <a:lstStyle/>
          <a:p>
            <a:pPr rtl="0"/>
            <a:r>
              <a:rPr lang="en-CA" dirty="0">
                <a:solidFill>
                  <a:schemeClr val="bg1"/>
                </a:solidFill>
              </a:rPr>
              <a:t>01. GPS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1AA5D8C-0134-F046-A548-3465F8177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5"/>
            <a:ext cx="2133600" cy="1338069"/>
          </a:xfrm>
        </p:spPr>
        <p:txBody>
          <a:bodyPr rtlCol="0"/>
          <a:lstStyle/>
          <a:p>
            <a:pPr marL="28575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2"/>
                </a:solidFill>
              </a:rPr>
              <a:t>Only works outdoor </a:t>
            </a:r>
          </a:p>
          <a:p>
            <a:pPr marL="28575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2"/>
                </a:solidFill>
              </a:rPr>
              <a:t>Highly battery-consuming</a:t>
            </a:r>
          </a:p>
          <a:p>
            <a:pPr marL="28575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2"/>
                </a:solidFill>
              </a:rPr>
              <a:t>Accuracy depends on the quality of the smartphone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C0015C52-08ED-464E-B7E8-24892D9C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542178"/>
          </a:xfrm>
        </p:spPr>
        <p:txBody>
          <a:bodyPr rtlCol="0"/>
          <a:lstStyle/>
          <a:p>
            <a:pPr rtl="0"/>
            <a:r>
              <a:rPr lang="en-CA" dirty="0">
                <a:solidFill>
                  <a:schemeClr val="bg1"/>
                </a:solidFill>
              </a:rPr>
              <a:t>02. Wi-fi Based Location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979C7D4-91CF-6443-91D5-65DC860B40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5"/>
            <a:ext cx="2128157" cy="766993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2"/>
                </a:solidFill>
              </a:rPr>
              <a:t>Outdoor position is not accurate in compared to GPS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2"/>
                </a:solidFill>
              </a:rPr>
              <a:t>NBL has an error of more than 300 m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369332"/>
          </a:xfrm>
        </p:spPr>
        <p:txBody>
          <a:bodyPr rtlCol="0"/>
          <a:lstStyle/>
          <a:p>
            <a:pPr rtl="0"/>
            <a:r>
              <a:rPr lang="en-CA">
                <a:solidFill>
                  <a:schemeClr val="bg1"/>
                </a:solidFill>
              </a:rPr>
              <a:t>03. Location fingerprint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3E1C152D-1AA6-9242-B5C9-B06EEE4F96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8"/>
            <a:ext cx="2133600" cy="766993"/>
          </a:xfrm>
        </p:spPr>
        <p:txBody>
          <a:bodyPr rtlCol="0"/>
          <a:lstStyle/>
          <a:p>
            <a:pPr marL="28575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2"/>
                </a:solidFill>
              </a:rPr>
              <a:t>Require additional hardware</a:t>
            </a:r>
          </a:p>
          <a:p>
            <a:pPr marL="28575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2"/>
                </a:solidFill>
              </a:rPr>
              <a:t>No robust with changes on the environment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69BD3932-D1D0-1045-BD96-8B26F11B851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369332"/>
          </a:xfrm>
        </p:spPr>
        <p:txBody>
          <a:bodyPr rtlCol="0"/>
          <a:lstStyle/>
          <a:p>
            <a:pPr rtl="0"/>
            <a:r>
              <a:rPr lang="en-CA">
                <a:solidFill>
                  <a:schemeClr val="bg1"/>
                </a:solidFill>
              </a:rPr>
              <a:t>04. RFID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38FB4732-AB07-C54D-AF44-F8ADB6D2B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8"/>
            <a:ext cx="2128157" cy="766993"/>
          </a:xfrm>
        </p:spPr>
        <p:txBody>
          <a:bodyPr rtlCol="0"/>
          <a:lstStyle/>
          <a:p>
            <a:pPr marL="28575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2"/>
                </a:solidFill>
              </a:rPr>
              <a:t>Expensive</a:t>
            </a:r>
          </a:p>
          <a:p>
            <a:pPr marL="28575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2"/>
                </a:solidFill>
              </a:rPr>
              <a:t>Infeasible into a mass of people</a:t>
            </a:r>
          </a:p>
        </p:txBody>
      </p:sp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343" y="879063"/>
            <a:ext cx="4941477" cy="610863"/>
          </a:xfrm>
        </p:spPr>
        <p:txBody>
          <a:bodyPr rtlCol="0"/>
          <a:lstStyle/>
          <a:p>
            <a:pPr rtl="0"/>
            <a:r>
              <a:rPr lang="it-IT" dirty="0" err="1"/>
              <a:t>Structure</a:t>
            </a:r>
            <a:endParaRPr lang="it-IT" dirty="0"/>
          </a:p>
        </p:txBody>
      </p:sp>
      <p:sp>
        <p:nvSpPr>
          <p:cNvPr id="44" name="Segnaposto testo 43">
            <a:extLst>
              <a:ext uri="{FF2B5EF4-FFF2-40B4-BE49-F238E27FC236}">
                <a16:creationId xmlns:a16="http://schemas.microsoft.com/office/drawing/2014/main" id="{906E4DF9-127F-4650-8BAA-2521A37885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6820" y="2656903"/>
            <a:ext cx="5143500" cy="3322034"/>
          </a:xfrm>
        </p:spPr>
        <p:txBody>
          <a:bodyPr rtlCol="0"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dirty="0">
                <a:solidFill>
                  <a:schemeClr val="tx2"/>
                </a:solidFill>
              </a:rPr>
              <a:t>The network is made of</a:t>
            </a: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CA" sz="1800" b="1" dirty="0">
                <a:solidFill>
                  <a:schemeClr val="tx2"/>
                </a:solidFill>
              </a:rPr>
              <a:t>Client</a:t>
            </a:r>
            <a:r>
              <a:rPr lang="en-CA" sz="1800" dirty="0">
                <a:solidFill>
                  <a:schemeClr val="tx2"/>
                </a:solidFill>
              </a:rPr>
              <a:t>: who is tracked and can query tracking info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CA" sz="1800" b="1" dirty="0">
                <a:solidFill>
                  <a:schemeClr val="tx2"/>
                </a:solidFill>
              </a:rPr>
              <a:t>PSU</a:t>
            </a:r>
            <a:r>
              <a:rPr lang="en-CA" sz="1800" dirty="0">
                <a:solidFill>
                  <a:schemeClr val="tx2"/>
                </a:solidFill>
              </a:rPr>
              <a:t> </a:t>
            </a:r>
            <a:r>
              <a:rPr lang="en-CA" sz="1800" b="1" dirty="0">
                <a:solidFill>
                  <a:schemeClr val="tx2"/>
                </a:solidFill>
              </a:rPr>
              <a:t>(Portable Sensing Unit)</a:t>
            </a:r>
            <a:r>
              <a:rPr lang="en-CA" sz="1800" dirty="0">
                <a:solidFill>
                  <a:schemeClr val="tx2"/>
                </a:solidFill>
              </a:rPr>
              <a:t>: a smartphone with a external wiki sensor which collect MAC addresses in its area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CA" sz="1800" b="1" dirty="0">
                <a:solidFill>
                  <a:schemeClr val="tx2"/>
                </a:solidFill>
              </a:rPr>
              <a:t>Server</a:t>
            </a:r>
            <a:r>
              <a:rPr lang="en-CA" sz="1800" dirty="0">
                <a:solidFill>
                  <a:schemeClr val="tx2"/>
                </a:solidFill>
              </a:rPr>
              <a:t>: a main server that collect tracking info from the PSU network and use them to get the positions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CA" sz="1800" dirty="0">
                <a:solidFill>
                  <a:schemeClr val="tx2"/>
                </a:solidFill>
              </a:rPr>
              <a:t>Return the position to the client if asked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rtlCol="0"/>
          <a:lstStyle/>
          <a:p>
            <a:pPr rtl="0"/>
            <a:fld id="{294A09A9-5501-47C1-A89A-A340965A2BE2}" type="slidenum">
              <a:rPr lang="it-IT" smtClean="0"/>
              <a:pPr rtl="0"/>
              <a:t>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29E91F3-E1A0-DB4A-8CD8-D9D1AB0FFB40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/>
              <a:t>Relazione annuale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D5B7634-ADBA-124F-B8CA-431F07F18D44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rtlCol="0"/>
          <a:lstStyle/>
          <a:p>
            <a:pPr rtl="0"/>
            <a:fld id="{A0829EB5-7920-4574-8D32-CEA0EB24B7CF}" type="datetime4">
              <a:rPr lang="it-IT" smtClean="0"/>
              <a:t>27 aprile 2021</a:t>
            </a:fld>
            <a:endParaRPr lang="it-IT"/>
          </a:p>
        </p:txBody>
      </p:sp>
      <p:pic>
        <p:nvPicPr>
          <p:cNvPr id="27" name="Immagine 26">
            <a:extLst>
              <a:ext uri="{FF2B5EF4-FFF2-40B4-BE49-F238E27FC236}">
                <a16:creationId xmlns:a16="http://schemas.microsoft.com/office/drawing/2014/main" id="{8E7DB704-0960-4101-A8CE-CBC9B83101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53" y="278129"/>
            <a:ext cx="3010094" cy="642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42168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Client</a:t>
            </a:r>
          </a:p>
        </p:txBody>
      </p:sp>
      <p:sp>
        <p:nvSpPr>
          <p:cNvPr id="11" name="Sottotitolo 10">
            <a:extLst>
              <a:ext uri="{FF2B5EF4-FFF2-40B4-BE49-F238E27FC236}">
                <a16:creationId xmlns:a16="http://schemas.microsoft.com/office/drawing/2014/main" id="{F0F25866-5DB1-334A-8037-692579FBDE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7"/>
            <a:ext cx="4903377" cy="2751829"/>
          </a:xfrm>
        </p:spPr>
        <p:txBody>
          <a:bodyPr rtlCol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tx2"/>
                </a:solidFill>
              </a:rPr>
              <a:t>The client is tracked by a smartphone or a BLT tag, which will emit periodically packets for searching access points. This packets will hold a MAC sender address which will identify each devices.</a:t>
            </a:r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tx2"/>
                </a:solidFill>
              </a:rPr>
              <a:t>The smartphone users can register to the </a:t>
            </a:r>
            <a:r>
              <a:rPr lang="en-CA" b="1" dirty="0">
                <a:solidFill>
                  <a:schemeClr val="tx2"/>
                </a:solidFill>
              </a:rPr>
              <a:t>SmartITS </a:t>
            </a:r>
            <a:r>
              <a:rPr lang="en-CA" dirty="0">
                <a:solidFill>
                  <a:schemeClr val="tx2"/>
                </a:solidFill>
              </a:rPr>
              <a:t>service with a app, in this way if they want to get the geo-locations info they can use it to make a quarry to the Server</a:t>
            </a:r>
          </a:p>
          <a:p>
            <a:pPr marL="0" lvl="0" indent="0" algn="just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dirty="0">
                <a:solidFill>
                  <a:schemeClr val="tx2"/>
                </a:solidFill>
              </a:rPr>
              <a:t>A client can ask for his position or of others positions (like family members) in emergency situations</a:t>
            </a:r>
          </a:p>
        </p:txBody>
      </p:sp>
      <p:pic>
        <p:nvPicPr>
          <p:cNvPr id="1026" name="Picture 2" descr="Adding Google Maps to a Flutter app">
            <a:extLst>
              <a:ext uri="{FF2B5EF4-FFF2-40B4-BE49-F238E27FC236}">
                <a16:creationId xmlns:a16="http://schemas.microsoft.com/office/drawing/2014/main" id="{8D5C6488-F2D2-4CE4-B6C4-D4FFD299F5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71"/>
          <a:stretch/>
        </p:blipFill>
        <p:spPr bwMode="auto">
          <a:xfrm>
            <a:off x="382270" y="162098"/>
            <a:ext cx="3822700" cy="6462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Google Shape;99;p20">
            <a:extLst>
              <a:ext uri="{FF2B5EF4-FFF2-40B4-BE49-F238E27FC236}">
                <a16:creationId xmlns:a16="http://schemas.microsoft.com/office/drawing/2014/main" id="{D2E021C8-4F12-4EB5-B23C-E06DBD8E00C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939" t="-6104" r="-1671" b="973"/>
          <a:stretch/>
        </p:blipFill>
        <p:spPr>
          <a:xfrm>
            <a:off x="4114073" y="512618"/>
            <a:ext cx="2340610" cy="2195022"/>
          </a:xfrm>
          <a:prstGeom prst="ellipse">
            <a:avLst/>
          </a:prstGeom>
          <a:noFill/>
          <a:ln w="76200">
            <a:solidFill>
              <a:srgbClr val="191919"/>
            </a:solidFill>
          </a:ln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A166A02F-0A75-4A27-9FD9-22640A9658C0}"/>
              </a:ext>
            </a:extLst>
          </p:cNvPr>
          <p:cNvSpPr/>
          <p:nvPr/>
        </p:nvSpPr>
        <p:spPr>
          <a:xfrm>
            <a:off x="1729740" y="883920"/>
            <a:ext cx="1203960" cy="251460"/>
          </a:xfrm>
          <a:prstGeom prst="rect">
            <a:avLst/>
          </a:prstGeom>
          <a:solidFill>
            <a:srgbClr val="388E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2">
            <a:extLst>
              <a:ext uri="{FF2B5EF4-FFF2-40B4-BE49-F238E27FC236}">
                <a16:creationId xmlns:a16="http://schemas.microsoft.com/office/drawing/2014/main" id="{39FB8613-9C34-42E6-894F-73B118CF4404}"/>
              </a:ext>
            </a:extLst>
          </p:cNvPr>
          <p:cNvSpPr txBox="1">
            <a:spLocks/>
          </p:cNvSpPr>
          <p:nvPr/>
        </p:nvSpPr>
        <p:spPr>
          <a:xfrm>
            <a:off x="1459323" y="879063"/>
            <a:ext cx="9062572" cy="61086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 fontScale="97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 spc="100" baseline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it" sz="4500" b="1" dirty="0">
                <a:latin typeface="+mj-lt"/>
              </a:rPr>
              <a:t>Portable</a:t>
            </a:r>
            <a:r>
              <a:rPr lang="it" sz="4000" b="1" dirty="0">
                <a:latin typeface="+mj-lt"/>
              </a:rPr>
              <a:t> Sensing Unit</a:t>
            </a:r>
            <a:endParaRPr lang="it-IT" sz="4000" b="1" dirty="0">
              <a:latin typeface="+mj-lt"/>
            </a:endParaRPr>
          </a:p>
        </p:txBody>
      </p:sp>
      <p:sp>
        <p:nvSpPr>
          <p:cNvPr id="28" name="Sottotitolo 10">
            <a:extLst>
              <a:ext uri="{FF2B5EF4-FFF2-40B4-BE49-F238E27FC236}">
                <a16:creationId xmlns:a16="http://schemas.microsoft.com/office/drawing/2014/main" id="{1E2132AC-5DD7-4F73-A518-D4C657123018}"/>
              </a:ext>
            </a:extLst>
          </p:cNvPr>
          <p:cNvSpPr txBox="1">
            <a:spLocks/>
          </p:cNvSpPr>
          <p:nvPr/>
        </p:nvSpPr>
        <p:spPr>
          <a:xfrm>
            <a:off x="1459323" y="2297443"/>
            <a:ext cx="5327557" cy="2751829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It’s a static/dynamic smartphone which has to:</a:t>
            </a:r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CA" dirty="0"/>
              <a:t>Collect frames </a:t>
            </a:r>
            <a:r>
              <a:rPr lang="en-CA" dirty="0" err="1"/>
              <a:t>sended</a:t>
            </a:r>
            <a:r>
              <a:rPr lang="en-CA" dirty="0"/>
              <a:t> from near wireless devices</a:t>
            </a:r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CA" dirty="0"/>
              <a:t>Extract sender MAC addresses from frames</a:t>
            </a:r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CA" dirty="0"/>
              <a:t>Upload the “MAC packets” to the main server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CA" dirty="0"/>
              <a:t>MAC packets are made by pairing MAC address with other info, like the </a:t>
            </a:r>
            <a:r>
              <a:rPr lang="en-CA" b="1" dirty="0"/>
              <a:t>timestamp</a:t>
            </a:r>
            <a:r>
              <a:rPr lang="en-CA" dirty="0"/>
              <a:t> and the </a:t>
            </a:r>
            <a:r>
              <a:rPr lang="en-CA" b="1" dirty="0"/>
              <a:t>GPS coordinates</a:t>
            </a:r>
            <a:r>
              <a:rPr lang="en-CA" dirty="0"/>
              <a:t> of when the frame was received and the PSU ID.</a:t>
            </a:r>
          </a:p>
        </p:txBody>
      </p:sp>
      <p:grpSp>
        <p:nvGrpSpPr>
          <p:cNvPr id="32" name="Gruppo 31">
            <a:extLst>
              <a:ext uri="{FF2B5EF4-FFF2-40B4-BE49-F238E27FC236}">
                <a16:creationId xmlns:a16="http://schemas.microsoft.com/office/drawing/2014/main" id="{FE8143B3-046C-4876-AA83-F261FF4EE135}"/>
              </a:ext>
            </a:extLst>
          </p:cNvPr>
          <p:cNvGrpSpPr/>
          <p:nvPr/>
        </p:nvGrpSpPr>
        <p:grpSpPr>
          <a:xfrm>
            <a:off x="7304669" y="1015364"/>
            <a:ext cx="4760040" cy="5565816"/>
            <a:chOff x="6574014" y="1059093"/>
            <a:chExt cx="4760040" cy="5565816"/>
          </a:xfrm>
        </p:grpSpPr>
        <p:pic>
          <p:nvPicPr>
            <p:cNvPr id="26" name="Picture 2" descr="Router signal wifi icon - Security Hand Drawn Vol 2">
              <a:extLst>
                <a:ext uri="{FF2B5EF4-FFF2-40B4-BE49-F238E27FC236}">
                  <a16:creationId xmlns:a16="http://schemas.microsoft.com/office/drawing/2014/main" id="{EC187BF5-B352-403E-A651-2E388D155F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chemeClr val="bg1">
                  <a:lumMod val="50000"/>
                  <a:lumOff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MosiaicBubbl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9258300" y="4051771"/>
              <a:ext cx="2075754" cy="25731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9" name="Gruppo 28">
              <a:extLst>
                <a:ext uri="{FF2B5EF4-FFF2-40B4-BE49-F238E27FC236}">
                  <a16:creationId xmlns:a16="http://schemas.microsoft.com/office/drawing/2014/main" id="{D4BEED9A-50F4-495A-9435-2D0C83579E6D}"/>
                </a:ext>
              </a:extLst>
            </p:cNvPr>
            <p:cNvGrpSpPr/>
            <p:nvPr/>
          </p:nvGrpSpPr>
          <p:grpSpPr>
            <a:xfrm>
              <a:off x="6574014" y="1059093"/>
              <a:ext cx="2558883" cy="4977727"/>
              <a:chOff x="8184846" y="1579954"/>
              <a:chExt cx="2558883" cy="4977727"/>
            </a:xfrm>
          </p:grpSpPr>
          <p:pic>
            <p:nvPicPr>
              <p:cNvPr id="25" name="Immagine 24">
                <a:extLst>
                  <a:ext uri="{FF2B5EF4-FFF2-40B4-BE49-F238E27FC236}">
                    <a16:creationId xmlns:a16="http://schemas.microsoft.com/office/drawing/2014/main" id="{9B6CC0D8-3D56-42A1-8DD9-81373F0D2F8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" r="67595" b="8618"/>
              <a:stretch/>
            </p:blipFill>
            <p:spPr>
              <a:xfrm>
                <a:off x="8316026" y="2063082"/>
                <a:ext cx="2378580" cy="3988634"/>
              </a:xfrm>
              <a:prstGeom prst="rect">
                <a:avLst/>
              </a:prstGeom>
            </p:spPr>
          </p:pic>
          <p:pic>
            <p:nvPicPr>
              <p:cNvPr id="27" name="Immagine 26">
                <a:extLst>
                  <a:ext uri="{FF2B5EF4-FFF2-40B4-BE49-F238E27FC236}">
                    <a16:creationId xmlns:a16="http://schemas.microsoft.com/office/drawing/2014/main" id="{E0605036-33B6-4CDE-8C2F-24AE5EF3E1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artisticGlass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84846" y="1579954"/>
                <a:ext cx="2558883" cy="4977727"/>
              </a:xfrm>
              <a:prstGeom prst="rect">
                <a:avLst/>
              </a:prstGeom>
            </p:spPr>
          </p:pic>
        </p:grpSp>
        <p:sp>
          <p:nvSpPr>
            <p:cNvPr id="30" name="Arco 29">
              <a:extLst>
                <a:ext uri="{FF2B5EF4-FFF2-40B4-BE49-F238E27FC236}">
                  <a16:creationId xmlns:a16="http://schemas.microsoft.com/office/drawing/2014/main" id="{D9CC847A-8C2F-4F11-841B-17907744D896}"/>
                </a:ext>
              </a:extLst>
            </p:cNvPr>
            <p:cNvSpPr/>
            <p:nvPr/>
          </p:nvSpPr>
          <p:spPr>
            <a:xfrm rot="20950506">
              <a:off x="8943078" y="4793683"/>
              <a:ext cx="1493134" cy="1555830"/>
            </a:xfrm>
            <a:prstGeom prst="arc">
              <a:avLst>
                <a:gd name="adj1" fmla="val 15160282"/>
                <a:gd name="adj2" fmla="val 0"/>
              </a:avLst>
            </a:prstGeom>
            <a:ln w="76200"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31" name="CasellaDiTesto 30">
              <a:extLst>
                <a:ext uri="{FF2B5EF4-FFF2-40B4-BE49-F238E27FC236}">
                  <a16:creationId xmlns:a16="http://schemas.microsoft.com/office/drawing/2014/main" id="{F48A40C3-F05B-46FE-A7AE-7571079AB163}"/>
                </a:ext>
              </a:extLst>
            </p:cNvPr>
            <p:cNvSpPr txBox="1"/>
            <p:nvPr/>
          </p:nvSpPr>
          <p:spPr>
            <a:xfrm>
              <a:off x="9628013" y="5746923"/>
              <a:ext cx="11776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chemeClr val="bg1"/>
                  </a:solidFill>
                </a:rPr>
                <a:t>ALFA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1455507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3;p22">
            <a:extLst>
              <a:ext uri="{FF2B5EF4-FFF2-40B4-BE49-F238E27FC236}">
                <a16:creationId xmlns:a16="http://schemas.microsoft.com/office/drawing/2014/main" id="{493D6BAB-3D34-4BF8-8F4E-6F60DFA303E2}"/>
              </a:ext>
            </a:extLst>
          </p:cNvPr>
          <p:cNvSpPr txBox="1">
            <a:spLocks/>
          </p:cNvSpPr>
          <p:nvPr/>
        </p:nvSpPr>
        <p:spPr>
          <a:xfrm>
            <a:off x="938534" y="2644250"/>
            <a:ext cx="7500620" cy="19082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CA" sz="1800" dirty="0">
                <a:solidFill>
                  <a:schemeClr val="tx2"/>
                </a:solidFill>
              </a:rPr>
              <a:t>The cloud server has 3 main jobs:</a:t>
            </a:r>
          </a:p>
          <a:p>
            <a:pPr marL="457200" indent="-317182">
              <a:spcBef>
                <a:spcPts val="1200"/>
              </a:spcBef>
              <a:buSzPct val="100000"/>
              <a:buFont typeface="Arial" panose="020B0604020202020204" pitchFamily="34" charset="0"/>
              <a:buChar char="●"/>
            </a:pPr>
            <a:r>
              <a:rPr lang="en-CA" sz="1800" dirty="0">
                <a:solidFill>
                  <a:schemeClr val="tx2"/>
                </a:solidFill>
              </a:rPr>
              <a:t>Collect the list of MAC packets from all PSUs</a:t>
            </a:r>
          </a:p>
          <a:p>
            <a:pPr marL="457200" indent="-317182">
              <a:spcBef>
                <a:spcPts val="0"/>
              </a:spcBef>
              <a:buSzPct val="100000"/>
              <a:buFont typeface="Arial" panose="020B0604020202020204" pitchFamily="34" charset="0"/>
              <a:buChar char="●"/>
            </a:pPr>
            <a:r>
              <a:rPr lang="en-CA" sz="1800" dirty="0">
                <a:solidFill>
                  <a:schemeClr val="tx2"/>
                </a:solidFill>
              </a:rPr>
              <a:t>Derive the position of each MAC address</a:t>
            </a:r>
          </a:p>
          <a:p>
            <a:pPr marL="457200" indent="-317182">
              <a:spcBef>
                <a:spcPts val="0"/>
              </a:spcBef>
              <a:buSzPct val="100000"/>
              <a:buFont typeface="Arial" panose="020B0604020202020204" pitchFamily="34" charset="0"/>
              <a:buChar char="●"/>
            </a:pPr>
            <a:r>
              <a:rPr lang="en-CA" sz="1800" dirty="0">
                <a:solidFill>
                  <a:schemeClr val="tx2"/>
                </a:solidFill>
              </a:rPr>
              <a:t>Sending to the clients the geo-localization information when asked.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C80A4F2-3AC9-484C-9E0B-F1872FC7BAF0}"/>
              </a:ext>
            </a:extLst>
          </p:cNvPr>
          <p:cNvSpPr txBox="1"/>
          <p:nvPr/>
        </p:nvSpPr>
        <p:spPr>
          <a:xfrm>
            <a:off x="3311236" y="4552465"/>
            <a:ext cx="792826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CA" dirty="0">
                <a:solidFill>
                  <a:schemeClr val="tx2"/>
                </a:solidFill>
              </a:rPr>
              <a:t>It can also check periodically the status of PSU network and coordinate it by asking to upload:</a:t>
            </a:r>
          </a:p>
          <a:p>
            <a:pPr marL="457200" indent="-317182">
              <a:spcBef>
                <a:spcPts val="1200"/>
              </a:spcBef>
              <a:buSzPct val="100000"/>
              <a:buFont typeface="Arial" panose="020B0604020202020204" pitchFamily="34" charset="0"/>
              <a:buChar char="●"/>
            </a:pPr>
            <a:r>
              <a:rPr lang="en-CA" dirty="0">
                <a:solidFill>
                  <a:schemeClr val="tx2"/>
                </a:solidFill>
              </a:rPr>
              <a:t>All detected MAC addresses</a:t>
            </a:r>
          </a:p>
          <a:p>
            <a:pPr marL="457200" indent="-317182">
              <a:spcBef>
                <a:spcPts val="0"/>
              </a:spcBef>
              <a:buSzPct val="100000"/>
              <a:buFont typeface="Arial" panose="020B0604020202020204" pitchFamily="34" charset="0"/>
              <a:buChar char="●"/>
            </a:pPr>
            <a:r>
              <a:rPr lang="en-CA" dirty="0">
                <a:solidFill>
                  <a:schemeClr val="tx2"/>
                </a:solidFill>
              </a:rPr>
              <a:t>Only MAC addresses from BLE tags</a:t>
            </a:r>
          </a:p>
          <a:p>
            <a:pPr marL="457200" indent="-317182">
              <a:spcBef>
                <a:spcPts val="0"/>
              </a:spcBef>
              <a:buSzPct val="100000"/>
              <a:buFont typeface="Arial" panose="020B0604020202020204" pitchFamily="34" charset="0"/>
              <a:buChar char="●"/>
            </a:pPr>
            <a:r>
              <a:rPr lang="en-CA" dirty="0">
                <a:solidFill>
                  <a:schemeClr val="tx2"/>
                </a:solidFill>
              </a:rPr>
              <a:t>Only MAC addresses from users registered</a:t>
            </a:r>
          </a:p>
        </p:txBody>
      </p:sp>
      <p:sp>
        <p:nvSpPr>
          <p:cNvPr id="14" name="Titolo 13">
            <a:extLst>
              <a:ext uri="{FF2B5EF4-FFF2-40B4-BE49-F238E27FC236}">
                <a16:creationId xmlns:a16="http://schemas.microsoft.com/office/drawing/2014/main" id="{43AF9410-7488-4FC3-AE59-ADEB7C49E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8850537" cy="610863"/>
          </a:xfrm>
        </p:spPr>
        <p:txBody>
          <a:bodyPr>
            <a:normAutofit fontScale="90000"/>
          </a:bodyPr>
          <a:lstStyle/>
          <a:p>
            <a:r>
              <a:rPr lang="it" sz="4900" dirty="0"/>
              <a:t>Cloud Server</a:t>
            </a:r>
            <a:endParaRPr lang="en-CA" sz="4900" dirty="0"/>
          </a:p>
        </p:txBody>
      </p:sp>
      <p:pic>
        <p:nvPicPr>
          <p:cNvPr id="1026" name="Picture 2" descr="Cloud server per massima flessibilità | A partire da 5 €/mese">
            <a:extLst>
              <a:ext uri="{FF2B5EF4-FFF2-40B4-BE49-F238E27FC236}">
                <a16:creationId xmlns:a16="http://schemas.microsoft.com/office/drawing/2014/main" id="{E6E621A2-B742-46EC-B530-1D97BE947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157" y="478604"/>
            <a:ext cx="3963130" cy="3022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035864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po 17">
            <a:extLst>
              <a:ext uri="{FF2B5EF4-FFF2-40B4-BE49-F238E27FC236}">
                <a16:creationId xmlns:a16="http://schemas.microsoft.com/office/drawing/2014/main" id="{0F4B2846-F16F-4865-B7C0-24088151B9F0}"/>
              </a:ext>
            </a:extLst>
          </p:cNvPr>
          <p:cNvGrpSpPr/>
          <p:nvPr/>
        </p:nvGrpSpPr>
        <p:grpSpPr>
          <a:xfrm>
            <a:off x="800587" y="3674313"/>
            <a:ext cx="4405534" cy="2264738"/>
            <a:chOff x="492586" y="3796215"/>
            <a:chExt cx="4977727" cy="2558883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FAAE63E-3B51-4492-9B38-B61CCE2571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581"/>
            <a:stretch/>
          </p:blipFill>
          <p:spPr>
            <a:xfrm>
              <a:off x="964022" y="3887142"/>
              <a:ext cx="4120613" cy="2377027"/>
            </a:xfrm>
            <a:prstGeom prst="rect">
              <a:avLst/>
            </a:prstGeom>
          </p:spPr>
        </p:pic>
        <p:pic>
          <p:nvPicPr>
            <p:cNvPr id="16" name="Immagine 15">
              <a:extLst>
                <a:ext uri="{FF2B5EF4-FFF2-40B4-BE49-F238E27FC236}">
                  <a16:creationId xmlns:a16="http://schemas.microsoft.com/office/drawing/2014/main" id="{8607502C-DA50-4A65-A7F6-B8D2A6652A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Glas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702008" y="2586793"/>
              <a:ext cx="2558883" cy="4977727"/>
            </a:xfrm>
            <a:prstGeom prst="rect">
              <a:avLst/>
            </a:prstGeom>
          </p:spPr>
        </p:pic>
      </p:grpSp>
      <p:sp>
        <p:nvSpPr>
          <p:cNvPr id="9" name="Titolo 8">
            <a:extLst>
              <a:ext uri="{FF2B5EF4-FFF2-40B4-BE49-F238E27FC236}">
                <a16:creationId xmlns:a16="http://schemas.microsoft.com/office/drawing/2014/main" id="{16CD75C0-502E-4C1E-92FD-D838EA830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354600"/>
            <a:ext cx="8294277" cy="1319713"/>
          </a:xfrm>
        </p:spPr>
        <p:txBody>
          <a:bodyPr>
            <a:normAutofit fontScale="90000"/>
          </a:bodyPr>
          <a:lstStyle/>
          <a:p>
            <a:r>
              <a:rPr lang="en-CA" sz="1800" dirty="0">
                <a:solidFill>
                  <a:schemeClr val="tx2"/>
                </a:solidFill>
              </a:rPr>
              <a:t>The developed system doesn’t require any Internet access on the Smartphones of the persons being tracked; neither does it require any application installation on the Client's Smartphone. Many techniques have many issues. In this paper, the propose is using Wi-Fi through their Smartphones and BLE tags.</a:t>
            </a:r>
          </a:p>
        </p:txBody>
      </p:sp>
      <p:sp>
        <p:nvSpPr>
          <p:cNvPr id="10" name="Titolo 13">
            <a:extLst>
              <a:ext uri="{FF2B5EF4-FFF2-40B4-BE49-F238E27FC236}">
                <a16:creationId xmlns:a16="http://schemas.microsoft.com/office/drawing/2014/main" id="{037EA5BD-304F-497F-9105-D672D86B6820}"/>
              </a:ext>
            </a:extLst>
          </p:cNvPr>
          <p:cNvSpPr txBox="1">
            <a:spLocks/>
          </p:cNvSpPr>
          <p:nvPr/>
        </p:nvSpPr>
        <p:spPr>
          <a:xfrm>
            <a:off x="964023" y="879063"/>
            <a:ext cx="8850537" cy="61086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 spc="100" baseline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CA" sz="4900" dirty="0"/>
              <a:t>Results</a:t>
            </a:r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3C9A82FB-64A6-422F-BD93-B813604611F3}"/>
              </a:ext>
            </a:extLst>
          </p:cNvPr>
          <p:cNvGrpSpPr/>
          <p:nvPr/>
        </p:nvGrpSpPr>
        <p:grpSpPr>
          <a:xfrm>
            <a:off x="6254751" y="3674313"/>
            <a:ext cx="4405534" cy="2264738"/>
            <a:chOff x="6324120" y="3611950"/>
            <a:chExt cx="4977727" cy="2558883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2C384EDD-9EA2-4951-9332-F2E528AAC7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158"/>
            <a:stretch/>
          </p:blipFill>
          <p:spPr>
            <a:xfrm>
              <a:off x="6782764" y="3721999"/>
              <a:ext cx="4053243" cy="2338786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76449268-C971-4E7D-A292-EA6160D575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Glas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7533542" y="2402528"/>
              <a:ext cx="2558883" cy="4977727"/>
            </a:xfrm>
            <a:prstGeom prst="rect">
              <a:avLst/>
            </a:prstGeom>
          </p:spPr>
        </p:pic>
      </p:grp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D53AC36-4A39-4B15-A532-2BFBD5BF4AB1}"/>
              </a:ext>
            </a:extLst>
          </p:cNvPr>
          <p:cNvSpPr txBox="1"/>
          <p:nvPr/>
        </p:nvSpPr>
        <p:spPr>
          <a:xfrm>
            <a:off x="800587" y="6153834"/>
            <a:ext cx="468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tx2"/>
                </a:solidFill>
              </a:rPr>
              <a:t>This situation arises when GPS signals strength is weak.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08F87DA5-6EC2-4DC9-8D09-749DCD09C724}"/>
              </a:ext>
            </a:extLst>
          </p:cNvPr>
          <p:cNvSpPr txBox="1"/>
          <p:nvPr/>
        </p:nvSpPr>
        <p:spPr>
          <a:xfrm>
            <a:off x="6095999" y="6153834"/>
            <a:ext cx="5790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rtl="0">
              <a:defRPr lang="it-it"/>
            </a:defPPr>
            <a:lvl1pPr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SmartITS can capture location coordinates inside both buildings.</a:t>
            </a:r>
          </a:p>
        </p:txBody>
      </p:sp>
    </p:spTree>
    <p:extLst>
      <p:ext uri="{BB962C8B-B14F-4D97-AF65-F5344CB8AC3E}">
        <p14:creationId xmlns:p14="http://schemas.microsoft.com/office/powerpoint/2010/main" val="3070659654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Tema1">
  <a:themeElements>
    <a:clrScheme name="Personalizzato 9">
      <a:dk1>
        <a:srgbClr val="000000"/>
      </a:dk1>
      <a:lt1>
        <a:srgbClr val="FFFFFF"/>
      </a:lt1>
      <a:dk2>
        <a:srgbClr val="E4E4E4"/>
      </a:dk2>
      <a:lt2>
        <a:srgbClr val="564138"/>
      </a:lt2>
      <a:accent1>
        <a:srgbClr val="2E86AB"/>
      </a:accent1>
      <a:accent2>
        <a:srgbClr val="F6F5AE"/>
      </a:accent2>
      <a:accent3>
        <a:srgbClr val="F5F749"/>
      </a:accent3>
      <a:accent4>
        <a:srgbClr val="F24236"/>
      </a:accent4>
      <a:accent5>
        <a:srgbClr val="92D050"/>
      </a:accent5>
      <a:accent6>
        <a:srgbClr val="F9D448"/>
      </a:accent6>
      <a:hlink>
        <a:srgbClr val="4495A2"/>
      </a:hlink>
      <a:folHlink>
        <a:srgbClr val="AA588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9129362_TF78853419_Win32" id="{5EC6A964-3954-4FD3-AC1D-9DD732235522}" vid="{9EAD0B1B-3D59-457C-A707-E6544797E506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D7CA22DAA89A49845835737E52291F" ma:contentTypeVersion="6" ma:contentTypeDescription="Create a new document." ma:contentTypeScope="" ma:versionID="4a572a7a3e9ef74db756d8737a8a7cc2">
  <xsd:schema xmlns:xsd="http://www.w3.org/2001/XMLSchema" xmlns:xs="http://www.w3.org/2001/XMLSchema" xmlns:p="http://schemas.microsoft.com/office/2006/metadata/properties" xmlns:ns2="12b1a899-d352-4d62-a4ef-3450c1699ba5" xmlns:ns3="236b2dfd-4ae9-43a0-a841-12f6042655b6" targetNamespace="http://schemas.microsoft.com/office/2006/metadata/properties" ma:root="true" ma:fieldsID="f883a59db3c687a60b3fff73fe5a0034" ns2:_="" ns3:_="">
    <xsd:import namespace="12b1a899-d352-4d62-a4ef-3450c1699ba5"/>
    <xsd:import namespace="236b2dfd-4ae9-43a0-a841-12f6042655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b1a899-d352-4d62-a4ef-3450c1699b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6b2dfd-4ae9-43a0-a841-12f6042655b6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3303E3C-AD32-4DB6-A651-1DF44754A68F}"/>
</file>

<file path=customXml/itemProps2.xml><?xml version="1.0" encoding="utf-8"?>
<ds:datastoreItem xmlns:ds="http://schemas.openxmlformats.org/officeDocument/2006/customXml" ds:itemID="{09EC1AB0-9704-404D-B6D3-819D938AC55B}">
  <ds:schemaRefs>
    <ds:schemaRef ds:uri="27929697-c731-4297-b299-cb39df219beb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64b0ad4e-2699-4af0-ad83-d36d1bbc1044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D20B6E4-879E-4E6C-BDE7-261540CD376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Presentazione annuale geometrica</Template>
  <TotalTime>1070</TotalTime>
  <Words>600</Words>
  <Application>Microsoft Office PowerPoint</Application>
  <PresentationFormat>Widescreen</PresentationFormat>
  <Paragraphs>68</Paragraphs>
  <Slides>10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Amatic SC</vt:lpstr>
      <vt:lpstr>Arial</vt:lpstr>
      <vt:lpstr>Calibri</vt:lpstr>
      <vt:lpstr>Wingdings</vt:lpstr>
      <vt:lpstr>Tema1</vt:lpstr>
      <vt:lpstr>Presentazione standard di PowerPoint</vt:lpstr>
      <vt:lpstr>SmartITS</vt:lpstr>
      <vt:lpstr>Our Idea</vt:lpstr>
      <vt:lpstr>Location Based Services</vt:lpstr>
      <vt:lpstr>Structure</vt:lpstr>
      <vt:lpstr>Client</vt:lpstr>
      <vt:lpstr>Presentazione standard di PowerPoint</vt:lpstr>
      <vt:lpstr>Cloud Server</vt:lpstr>
      <vt:lpstr>The developed system doesn’t require any Internet access on the Smartphones of the persons being tracked; neither does it require any application installation on the Client's Smartphone. Many techniques have many issues. In this paper, the propose is using Wi-Fi through their Smartphones and BLE tags.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Relazione annuale</dc:title>
  <dc:creator>Marsha Gómez Gómez</dc:creator>
  <cp:lastModifiedBy>Marsha Gómez Gómez</cp:lastModifiedBy>
  <cp:revision>21</cp:revision>
  <dcterms:created xsi:type="dcterms:W3CDTF">2021-04-21T07:09:12Z</dcterms:created>
  <dcterms:modified xsi:type="dcterms:W3CDTF">2021-04-27T11:21:50Z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0x01010026D7CA22DAA89A49845835737E52291F</vt:lpwstr>
  </property>
</Properties>
</file>

<file path=docProps/thumbnail.jpeg>
</file>